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6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76198" autoAdjust="0"/>
  </p:normalViewPr>
  <p:slideViewPr>
    <p:cSldViewPr snapToGrid="0">
      <p:cViewPr varScale="1">
        <p:scale>
          <a:sx n="45" d="100"/>
          <a:sy n="45" d="100"/>
        </p:scale>
        <p:origin x="4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758CFF7-1135-4E4F-9902-FFA2F93EC8D1}" type="datetimeFigureOut">
              <a:rPr lang="ja-JP" altLang="en-US" smtClean="0"/>
              <a:pPr/>
              <a:t>2021/3/15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0FF7AE81-D75D-41F9-9984-E38CCB525ED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1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7AE81-D75D-41F9-9984-E38CCB525E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0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052B2305-788A-4B76-9B54-383C497D6E60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32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92990E63-74EF-4EBB-B3CC-1C5F28CD8793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3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276608DF-79EE-4B12-BE11-BE59991AFE93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43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D90DB4B4-AF7C-40C9-B6FE-3381CC5E18D3}" type="datetime1">
              <a:rPr lang="ja-JP" altLang="en-US" smtClean="0"/>
              <a:pPr/>
              <a:t>2021/3/15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0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CCCC6F9D-C5EF-4547-9F3C-10E6ED70A393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575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493750B3-421D-4261-857B-6800D078477D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5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18FB3C5B-CF1D-4603-AD9B-43618430CD93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2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A0EE96B4-5CB5-4962-9DF4-7AEEF1BAC8FA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907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2769FEDC-E9DD-4691-B32E-B84F48B9E902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32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7996FB01-EF58-4A13-9DA1-56B942955455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1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メイリオ" panose="020B0604030504040204" pitchFamily="50" charset="-128"/>
              </a:defRPr>
            </a:lvl1pPr>
          </a:lstStyle>
          <a:p>
            <a:fld id="{99DC6A20-781E-4215-B155-85964ED2A5AD}" type="datetime1">
              <a:rPr lang="ja-JP" altLang="en-US" smtClean="0"/>
              <a:pPr/>
              <a:t>2021/3/15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14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84" y="672735"/>
            <a:ext cx="11971566" cy="547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7934" y="6441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34F8C7C-9496-402C-B7D3-40AD770D936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ー 4"/>
          <p:cNvSpPr txBox="1">
            <a:spLocks/>
          </p:cNvSpPr>
          <p:nvPr userDrawn="1"/>
        </p:nvSpPr>
        <p:spPr>
          <a:xfrm>
            <a:off x="1617821" y="4596405"/>
            <a:ext cx="9904953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400" b="1" kern="120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2674" y="6003051"/>
            <a:ext cx="869950" cy="838902"/>
          </a:xfrm>
          <a:prstGeom prst="rect">
            <a:avLst/>
          </a:prstGeom>
        </p:spPr>
      </p:pic>
      <p:pic>
        <p:nvPicPr>
          <p:cNvPr id="9" name="図 8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74916" y="6605076"/>
            <a:ext cx="9327768" cy="1206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1274916" y="6253225"/>
            <a:ext cx="7051930" cy="338554"/>
          </a:xfrm>
          <a:prstGeom prst="rect">
            <a:avLst/>
          </a:prstGeom>
          <a:solidFill>
            <a:srgbClr val="CCFFCC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地域と世界をつなぐ，未来創造人を育成する．未来創造館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月誕生</a:t>
            </a:r>
          </a:p>
        </p:txBody>
      </p:sp>
    </p:spTree>
    <p:extLst>
      <p:ext uri="{BB962C8B-B14F-4D97-AF65-F5344CB8AC3E}">
        <p14:creationId xmlns:p14="http://schemas.microsoft.com/office/powerpoint/2010/main" val="25351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3314" y="1836688"/>
            <a:ext cx="8505372" cy="1303792"/>
          </a:xfrm>
        </p:spPr>
        <p:txBody>
          <a:bodyPr>
            <a:normAutofit fontScale="90000"/>
          </a:bodyPr>
          <a:lstStyle/>
          <a:p>
            <a:r>
              <a:rPr lang="ja-JP" altLang="en-US" sz="4000" b="1" dirty="0"/>
              <a:t>福山大学情報セキュリティパンフレット</a:t>
            </a:r>
            <a:br>
              <a:rPr lang="en-US" altLang="ja-JP" sz="4000" b="1" dirty="0"/>
            </a:br>
            <a:r>
              <a:rPr lang="ja-JP" altLang="en-US" sz="4000" b="1" dirty="0"/>
              <a:t>の概要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09765" y="5540274"/>
            <a:ext cx="93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謝辞：この資料では「かわいいフリー素材集 いらすとや」のイラストを使用しています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7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67000" y="2734866"/>
            <a:ext cx="6858000" cy="75485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２．大事な情報を漏らさない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10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60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ブログや掲示板に書き込んだ情報は：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2876" y="781050"/>
            <a:ext cx="7909561" cy="5333166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世界中の人の目に触れる</a:t>
            </a:r>
            <a:r>
              <a:rPr lang="ja-JP" altLang="en-US" dirty="0"/>
              <a:t>可能性がある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一度，あなたが書き込んだ情報を，他の人が勝手にコピーして配布することもある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秘密にしたい情報は守る</a:t>
            </a:r>
            <a:r>
              <a:rPr lang="ja-JP" altLang="en-US" dirty="0"/>
              <a:t>．</a:t>
            </a:r>
            <a:r>
              <a:rPr lang="ja-JP" altLang="en-US" dirty="0">
                <a:solidFill>
                  <a:srgbClr val="FF0000"/>
                </a:solidFill>
              </a:rPr>
              <a:t>自分以外の人のプライバシも尊重</a:t>
            </a:r>
            <a:r>
              <a:rPr lang="ja-JP" altLang="en-US" dirty="0"/>
              <a:t>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5744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ページ３，４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86" y="635429"/>
            <a:ext cx="1858478" cy="24428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10" y="3251076"/>
            <a:ext cx="1897229" cy="24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大事な情報を守るために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8209" y="781050"/>
            <a:ext cx="8527772" cy="4090988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秘密にしたい情報は，インターネットに書き込まない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自分の履歴書のコピー，自分の免許証のコピー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自分の自宅周辺の写真　など</a:t>
            </a:r>
            <a:endParaRPr lang="en-US" altLang="ja-JP" dirty="0"/>
          </a:p>
          <a:p>
            <a:r>
              <a:rPr lang="ja-JP" altLang="en-US" dirty="0"/>
              <a:t>家族のこと，友人のこと，知り合いのことをインターネットに書き込むときは，</a:t>
            </a:r>
            <a:r>
              <a:rPr lang="ja-JP" altLang="en-US" dirty="0">
                <a:solidFill>
                  <a:srgbClr val="FF0000"/>
                </a:solidFill>
              </a:rPr>
              <a:t>プライバシに配慮</a:t>
            </a:r>
            <a:r>
              <a:rPr lang="ja-JP" altLang="en-US" dirty="0"/>
              <a:t>を</a:t>
            </a:r>
            <a:endParaRPr lang="en-US" altLang="ja-JP" dirty="0"/>
          </a:p>
          <a:p>
            <a:r>
              <a:rPr lang="ja-JP" altLang="en-US" dirty="0"/>
              <a:t>その場の感情のみで書き込まず，落ち着いた気持ちで書き込む</a:t>
            </a:r>
            <a:endParaRPr lang="en-US" altLang="ja-JP" dirty="0"/>
          </a:p>
          <a:p>
            <a:r>
              <a:rPr lang="ja-JP" altLang="en-US" dirty="0"/>
              <a:t>心配なことは　→　信頼できる人に打ち明ける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5744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ページ３，４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86" y="635429"/>
            <a:ext cx="1858478" cy="24428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10" y="3251076"/>
            <a:ext cx="1897229" cy="24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67000" y="2734866"/>
            <a:ext cx="6858000" cy="75485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３．パスワードを管理する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13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5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2353" y="1108386"/>
            <a:ext cx="8234413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パスワードは，自分の身分を証明する大切なもの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ページ４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パスワードをきちんと管理する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5716" y="1108386"/>
            <a:ext cx="8270989" cy="53331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パソコンや携帯電話などには，</a:t>
            </a:r>
            <a:r>
              <a:rPr lang="ja-JP" altLang="en-US" dirty="0">
                <a:solidFill>
                  <a:srgbClr val="FF0000"/>
                </a:solidFill>
              </a:rPr>
              <a:t>パスワードを設定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</a:t>
            </a:r>
            <a:r>
              <a:rPr lang="ja-JP" altLang="en-US" dirty="0">
                <a:solidFill>
                  <a:srgbClr val="FF0000"/>
                </a:solidFill>
              </a:rPr>
              <a:t>パスワードを他の人に教えてはいけない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学校など，</a:t>
            </a:r>
            <a:r>
              <a:rPr lang="ja-JP" altLang="en-US" dirty="0">
                <a:solidFill>
                  <a:srgbClr val="FF0000"/>
                </a:solidFill>
              </a:rPr>
              <a:t>公共のパソコン</a:t>
            </a:r>
            <a:r>
              <a:rPr lang="ja-JP" altLang="en-US" dirty="0"/>
              <a:t>を使っているとき，ログインしたまま席を離れてはいけない（パスワードを盗まれる危険性がある）．</a:t>
            </a:r>
            <a:r>
              <a:rPr lang="ja-JP" altLang="en-US" dirty="0">
                <a:solidFill>
                  <a:srgbClr val="FF0000"/>
                </a:solidFill>
              </a:rPr>
              <a:t>席を離れるときは，必ず，ログオフ</a:t>
            </a:r>
            <a:r>
              <a:rPr lang="ja-JP" altLang="en-US" dirty="0"/>
              <a:t>する．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◇　生年月日，電話番号，安易な文字列（「</a:t>
            </a:r>
            <a:r>
              <a:rPr lang="en-US" altLang="ja-JP" dirty="0"/>
              <a:t>1234</a:t>
            </a:r>
            <a:r>
              <a:rPr lang="ja-JP" altLang="en-US" dirty="0"/>
              <a:t>」やら）をパスワードに使うのは避ける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4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気を付けて欲しいこと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581" y="980333"/>
            <a:ext cx="8216125" cy="533316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紛失・盗難に気を付ける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大事なデータは，前もって複製（バックアップ）しておく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電子メールでの宛先ミスに気を付ける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歩きスマホは危険なので避ける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スマホ依存症，パソコン依存症にならない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ページ５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みなさんに気を付けて欲しいこと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1685" y="992890"/>
            <a:ext cx="8304657" cy="5236822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インターネットでの言動も，思いのほか，多くの人に見られていることに気をつけよう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違法コピーは絶対にしない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ファイル共有ソフトウエアは危険．使わない．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ja-JP" altLang="en-US" dirty="0"/>
              <a:t>剽窃（他人のアイデアを盗んで自分のものとして発表すること），著作権侵害（著者者の許可なく，著作物を利用すること）を行わない</a:t>
            </a:r>
            <a:endParaRPr lang="en-US" altLang="ja-JP" dirty="0"/>
          </a:p>
          <a:p>
            <a:pPr marL="385763" indent="-385763">
              <a:lnSpc>
                <a:spcPct val="110000"/>
              </a:lnSpc>
              <a:buFont typeface="+mj-lt"/>
              <a:buAutoNum type="arabicPeriod" startAt="6"/>
            </a:pPr>
            <a:r>
              <a:rPr lang="en-US" altLang="ja-JP" dirty="0"/>
              <a:t> </a:t>
            </a:r>
            <a:r>
              <a:rPr lang="ja-JP" altLang="en-US" dirty="0"/>
              <a:t>決して，悪用しない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ページ６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91440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チェックリスト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37138" y="781050"/>
            <a:ext cx="8654862" cy="533316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インターネットなどを活用して，</a:t>
            </a:r>
            <a:r>
              <a:rPr lang="ja-JP" altLang="en-US" dirty="0">
                <a:solidFill>
                  <a:srgbClr val="FF0000"/>
                </a:solidFill>
              </a:rPr>
              <a:t>情報収集</a:t>
            </a:r>
            <a:r>
              <a:rPr lang="ja-JP" altLang="en-US" dirty="0"/>
              <a:t>したい．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ワープロ，表計算，プレゼンテーションなど，パソコンの威力を実感し，</a:t>
            </a:r>
            <a:r>
              <a:rPr lang="ja-JP" altLang="en-US" dirty="0">
                <a:solidFill>
                  <a:srgbClr val="FF0000"/>
                </a:solidFill>
              </a:rPr>
              <a:t>パソコン活用能力</a:t>
            </a:r>
            <a:r>
              <a:rPr lang="ja-JP" altLang="en-US" dirty="0"/>
              <a:t>を向上させたい．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</a:t>
            </a:r>
            <a:r>
              <a:rPr lang="ja-JP" altLang="en-US" dirty="0">
                <a:solidFill>
                  <a:srgbClr val="FF0000"/>
                </a:solidFill>
              </a:rPr>
              <a:t>情報を整理</a:t>
            </a:r>
            <a:r>
              <a:rPr lang="ja-JP" altLang="en-US" dirty="0"/>
              <a:t>し，</a:t>
            </a:r>
            <a:r>
              <a:rPr lang="ja-JP" altLang="en-US" dirty="0">
                <a:solidFill>
                  <a:srgbClr val="FF0000"/>
                </a:solidFill>
              </a:rPr>
              <a:t>分かりやすく他人に伝えるプレゼンテーション能力</a:t>
            </a:r>
            <a:r>
              <a:rPr lang="ja-JP" altLang="en-US" dirty="0"/>
              <a:t>を磨きたい．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インターネットなどを活用して，仲間や家族などとの</a:t>
            </a:r>
            <a:r>
              <a:rPr lang="ja-JP" altLang="en-US" dirty="0">
                <a:solidFill>
                  <a:srgbClr val="FF0000"/>
                </a:solidFill>
              </a:rPr>
              <a:t>交流</a:t>
            </a:r>
            <a:r>
              <a:rPr lang="ja-JP" altLang="en-US" dirty="0"/>
              <a:t>を深めたい．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□ インターネットなどを活用して，異なる文化や，異なる価値観を持つ人たちとも</a:t>
            </a:r>
            <a:r>
              <a:rPr lang="ja-JP" altLang="en-US" dirty="0">
                <a:solidFill>
                  <a:srgbClr val="FF0000"/>
                </a:solidFill>
              </a:rPr>
              <a:t>対話</a:t>
            </a:r>
            <a:r>
              <a:rPr lang="ja-JP" altLang="en-US" dirty="0"/>
              <a:t>，</a:t>
            </a:r>
            <a:r>
              <a:rPr lang="ja-JP" altLang="en-US" dirty="0">
                <a:solidFill>
                  <a:srgbClr val="FF0000"/>
                </a:solidFill>
              </a:rPr>
              <a:t>交流</a:t>
            </a:r>
            <a:r>
              <a:rPr lang="ja-JP" altLang="en-US" dirty="0"/>
              <a:t>したい．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ページ７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4" y="781050"/>
            <a:ext cx="3001386" cy="39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情報倫理，情報セキュリティを示した冊子等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8C7C-9496-402C-B7D3-40AD770D936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45435" y="3171537"/>
            <a:ext cx="4889684" cy="7958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ea typeface="メイリオ" panose="020B0604030504040204" pitchFamily="50" charset="-128"/>
              </a:rPr>
              <a:t>情報セキュリティパンフレット</a:t>
            </a:r>
            <a:endParaRPr lang="en-US" altLang="ja-JP" sz="2400" b="1" dirty="0"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400" b="1" dirty="0">
                <a:ea typeface="メイリオ" panose="020B0604030504040204" pitchFamily="50" charset="-128"/>
              </a:rPr>
              <a:t>（</a:t>
            </a:r>
            <a:r>
              <a:rPr lang="ja-JP" altLang="en-US" sz="2400" b="1" u="sng" dirty="0">
                <a:solidFill>
                  <a:srgbClr val="FF0000"/>
                </a:solidFill>
                <a:ea typeface="メイリオ" panose="020B0604030504040204" pitchFamily="50" charset="-128"/>
              </a:rPr>
              <a:t>新入生全員に入学時に配布</a:t>
            </a:r>
            <a:r>
              <a:rPr lang="ja-JP" altLang="en-US" sz="2400" b="1" dirty="0">
                <a:ea typeface="メイリオ" panose="020B0604030504040204" pitchFamily="50" charset="-128"/>
              </a:rPr>
              <a:t>）</a:t>
            </a:r>
            <a:endParaRPr lang="en-US" altLang="ja-JP" sz="2400" b="1" dirty="0"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797758" y="4523062"/>
            <a:ext cx="6373376" cy="13956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ea typeface="メイリオ" panose="020B0604030504040204" pitchFamily="50" charset="-128"/>
              </a:rPr>
              <a:t>ICT</a:t>
            </a:r>
            <a:r>
              <a:rPr lang="ja-JP" altLang="en-US" sz="2400" dirty="0">
                <a:ea typeface="メイリオ" panose="020B0604030504040204" pitchFamily="50" charset="-128"/>
              </a:rPr>
              <a:t>の心配事は，周囲や </a:t>
            </a:r>
            <a:r>
              <a:rPr lang="en-US" altLang="ja-JP" sz="2400" dirty="0">
                <a:ea typeface="メイリオ" panose="020B0604030504040204" pitchFamily="50" charset="-128"/>
              </a:rPr>
              <a:t>ICT</a:t>
            </a:r>
            <a:r>
              <a:rPr lang="ja-JP" altLang="en-US" sz="2400" dirty="0">
                <a:ea typeface="メイリオ" panose="020B0604030504040204" pitchFamily="50" charset="-128"/>
              </a:rPr>
              <a:t>サービスセンター</a:t>
            </a:r>
            <a:endParaRPr lang="en-US" altLang="ja-JP" sz="2400" dirty="0"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ea typeface="メイリオ" panose="020B0604030504040204" pitchFamily="50" charset="-128"/>
              </a:rPr>
              <a:t>で相談できます．</a:t>
            </a:r>
            <a:endParaRPr lang="en-US" altLang="ja-JP" sz="2400" dirty="0"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27" y="1174638"/>
            <a:ext cx="2306690" cy="1530658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961224" y="3204399"/>
            <a:ext cx="5120906" cy="7958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ea typeface="メイリオ" panose="020B0604030504040204" pitchFamily="50" charset="-128"/>
              </a:rPr>
              <a:t>情報セキュリティチェックリスト</a:t>
            </a:r>
            <a:endParaRPr lang="en-US" altLang="ja-JP" sz="2400" b="1" dirty="0"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400" b="1" dirty="0">
                <a:ea typeface="メイリオ" panose="020B0604030504040204" pitchFamily="50" charset="-128"/>
              </a:rPr>
              <a:t>（教職員向け）</a:t>
            </a:r>
            <a:endParaRPr lang="en-US" altLang="ja-JP" sz="2400" b="1" dirty="0"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3012" y="3948530"/>
            <a:ext cx="509477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ICT</a:t>
            </a:r>
            <a:r>
              <a:rPr lang="ja-JP" altLang="ja-JP" b="1"/>
              <a:t>サービスセンター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ja-JP" dirty="0"/>
              <a:t>場所　　　　未来創造館１階</a:t>
            </a:r>
            <a:br>
              <a:rPr lang="en-US" altLang="ja-JP" dirty="0"/>
            </a:br>
            <a:r>
              <a:rPr lang="en-US" altLang="ja-JP" dirty="0"/>
              <a:t> </a:t>
            </a:r>
            <a:r>
              <a:rPr lang="ja-JP" altLang="ja-JP" dirty="0"/>
              <a:t>　開設時間　　平日</a:t>
            </a:r>
            <a:r>
              <a:rPr lang="en-US" altLang="ja-JP" dirty="0"/>
              <a:t>10:00</a:t>
            </a:r>
            <a:r>
              <a:rPr lang="ja-JP" altLang="ja-JP" dirty="0"/>
              <a:t>～</a:t>
            </a:r>
            <a:r>
              <a:rPr lang="en-US" altLang="ja-JP" dirty="0"/>
              <a:t>13:00</a:t>
            </a:r>
            <a:r>
              <a:rPr lang="ja-JP" altLang="ja-JP" dirty="0" err="1"/>
              <a:t>，</a:t>
            </a:r>
            <a:r>
              <a:rPr lang="en-US" altLang="ja-JP" dirty="0"/>
              <a:t>15:00</a:t>
            </a:r>
            <a:r>
              <a:rPr lang="ja-JP" altLang="ja-JP" dirty="0"/>
              <a:t>～</a:t>
            </a:r>
            <a:r>
              <a:rPr lang="en-US" altLang="ja-JP" dirty="0"/>
              <a:t>17:00</a:t>
            </a:r>
          </a:p>
          <a:p>
            <a:r>
              <a:rPr lang="ja-JP" altLang="en-US" dirty="0"/>
              <a:t>　</a:t>
            </a:r>
            <a:r>
              <a:rPr lang="ja-JP" altLang="ja-JP" dirty="0"/>
              <a:t>（大学指定の休日を除く）</a:t>
            </a:r>
            <a:br>
              <a:rPr lang="en-US" altLang="ja-JP" dirty="0"/>
            </a:br>
            <a:r>
              <a:rPr lang="en-US" altLang="ja-JP" dirty="0"/>
              <a:t> </a:t>
            </a:r>
            <a:r>
              <a:rPr lang="ja-JP" altLang="ja-JP" dirty="0"/>
              <a:t>　電話　　　　４４０３，４４０４，４４０５</a:t>
            </a:r>
            <a:br>
              <a:rPr lang="en-US" altLang="ja-JP" dirty="0"/>
            </a:br>
            <a:r>
              <a:rPr lang="en-US" altLang="ja-JP" dirty="0"/>
              <a:t> </a:t>
            </a:r>
            <a:r>
              <a:rPr lang="ja-JP" altLang="ja-JP" dirty="0"/>
              <a:t>　電子メール　</a:t>
            </a:r>
            <a:r>
              <a:rPr lang="en-US" altLang="ja-JP" dirty="0"/>
              <a:t>ictservice@fukuyama-u.ac.jp</a:t>
            </a:r>
            <a:endParaRPr lang="ja-JP" altLang="ja-JP" dirty="0"/>
          </a:p>
          <a:p>
            <a:r>
              <a:rPr lang="ja-JP" altLang="ja-JP" dirty="0"/>
              <a:t>　相談の秘密は守ります。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EA0CCF-B8A0-4AB9-A694-A38FA06C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05" y="781050"/>
            <a:ext cx="1926201" cy="2332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6BC6E24-B1AB-4E01-9240-D56A73DFB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10" y="688320"/>
            <a:ext cx="1725686" cy="2425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563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情報通信機器は便利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4191" y="865205"/>
            <a:ext cx="745169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パソコン，スマホ，インターネット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</a:t>
            </a:r>
            <a:r>
              <a:rPr lang="ja-JP" altLang="en-US" b="1" dirty="0">
                <a:latin typeface="メイリオ" panose="020B0604030504040204" pitchFamily="50" charset="-128"/>
              </a:rPr>
              <a:t>データの整理／活用，情報収集，交流，情報発信</a:t>
            </a:r>
            <a:endParaRPr lang="en-US" altLang="ja-JP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</a:t>
            </a:r>
            <a:r>
              <a:rPr lang="ja-JP" altLang="en-US" b="1" dirty="0">
                <a:latin typeface="メイリオ" panose="020B0604030504040204" pitchFamily="50" charset="-128"/>
              </a:rPr>
              <a:t>大学生活の充実に役立つ</a:t>
            </a:r>
            <a:endParaRPr lang="en-US" altLang="ja-JP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3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7" y="1"/>
            <a:ext cx="2252591" cy="29609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24" y="2960914"/>
            <a:ext cx="1953375" cy="25676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41681" y="56460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ページ１，２</a:t>
            </a:r>
          </a:p>
        </p:txBody>
      </p:sp>
    </p:spTree>
    <p:extLst>
      <p:ext uri="{BB962C8B-B14F-4D97-AF65-F5344CB8AC3E}">
        <p14:creationId xmlns:p14="http://schemas.microsoft.com/office/powerpoint/2010/main" val="84425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気を付けてほしいこと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5105" y="944718"/>
            <a:ext cx="7533240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誘惑や罠の危険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◇　他人に迷惑をかける可能性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パソコン，スマホ，インターネットを使うときに，気を付けてほしい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4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3" y="781050"/>
            <a:ext cx="2917189" cy="38344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ページ２</a:t>
            </a:r>
          </a:p>
        </p:txBody>
      </p:sp>
    </p:spTree>
    <p:extLst>
      <p:ext uri="{BB962C8B-B14F-4D97-AF65-F5344CB8AC3E}">
        <p14:creationId xmlns:p14="http://schemas.microsoft.com/office/powerpoint/2010/main" val="114426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インターネットの利用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6372" y="1157901"/>
            <a:ext cx="3353921" cy="537462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便利なこと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5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87484" y="1162571"/>
            <a:ext cx="4046169" cy="815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気を付けて欲しいこと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926373" y="2345191"/>
            <a:ext cx="3353921" cy="2070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世界とつながる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情報収集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交流など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31990" y="1831002"/>
            <a:ext cx="4381176" cy="3506311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787484" y="2209781"/>
            <a:ext cx="3847386" cy="20706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悪意を持った人からの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誘惑や罠の危険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ちょっとした行為が，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思わず，他人に迷惑を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かける可能性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412744" y="1781306"/>
            <a:ext cx="4381176" cy="3506311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67000" y="2734866"/>
            <a:ext cx="6858000" cy="75485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１．コンピュータウイルス</a:t>
            </a:r>
            <a:br>
              <a:rPr lang="en-US" altLang="ja-JP" sz="4000" dirty="0"/>
            </a:br>
            <a:r>
              <a:rPr lang="ja-JP" altLang="en-US" sz="4000" dirty="0"/>
              <a:t>から自分を守る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6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96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8783" y="944718"/>
            <a:ext cx="7710018" cy="533316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悪意をもったソフトウエア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情報の漏えい，情報の破壊，システムの乗っ取り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7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6" y="778044"/>
            <a:ext cx="3105122" cy="4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コンピュータウイルスを仕掛ける手口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0" y="944718"/>
            <a:ext cx="8517834" cy="533316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ここをクリックするとプレゼント！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楽しいアプリなので，すぐにインストール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添付ファイルは重要ファイルなので，すぐに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開きなさい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8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6" y="778044"/>
            <a:ext cx="3105122" cy="4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コンピュータウイルスから自分を守る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9698" y="778044"/>
            <a:ext cx="8470972" cy="53331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知らない人からの電子メールは開かない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電子メールの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送信者</a:t>
            </a:r>
            <a:r>
              <a:rPr lang="ja-JP" altLang="en-US" dirty="0">
                <a:latin typeface="メイリオ" panose="020B0604030504040204" pitchFamily="50" charset="-128"/>
              </a:rPr>
              <a:t>や，有名人や知人になっていても，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まったくの別人の可能性</a:t>
            </a:r>
            <a:r>
              <a:rPr lang="ja-JP" altLang="en-US" dirty="0">
                <a:latin typeface="メイリオ" panose="020B0604030504040204" pitchFamily="50" charset="-128"/>
              </a:rPr>
              <a:t>がある．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メイリオ" panose="020B0604030504040204" pitchFamily="50" charset="-128"/>
              </a:rPr>
              <a:t>Web</a:t>
            </a:r>
            <a:r>
              <a:rPr lang="ja-JP" altLang="en-US" dirty="0">
                <a:latin typeface="メイリオ" panose="020B0604030504040204" pitchFamily="50" charset="-128"/>
              </a:rPr>
              <a:t>ページで「ここをクリック！」と書いてあっても慎重に．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パソコンのオペレーティングシステムは，頻繁にアップデートするか，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</a:rPr>
              <a:t>自動でアップデートするように設定</a:t>
            </a:r>
            <a:r>
              <a:rPr lang="ja-JP" altLang="en-US" dirty="0">
                <a:latin typeface="メイリオ" panose="020B0604030504040204" pitchFamily="50" charset="-128"/>
              </a:rPr>
              <a:t>する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ウイルス対策ソフトウエアを使う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9</a:t>
            </a:fld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39" y="4859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6" y="778044"/>
            <a:ext cx="3105122" cy="4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6C3E92E187BB64C900D2056BBA78958" ma:contentTypeVersion="7" ma:contentTypeDescription="新しいドキュメントを作成します。" ma:contentTypeScope="" ma:versionID="4efe449f9ca73c3bec921a1c5a83113c">
  <xsd:schema xmlns:xsd="http://www.w3.org/2001/XMLSchema" xmlns:xs="http://www.w3.org/2001/XMLSchema" xmlns:p="http://schemas.microsoft.com/office/2006/metadata/properties" xmlns:ns2="511d46c4-858c-4b8a-bc97-bcf35976f5fb" targetNamespace="http://schemas.microsoft.com/office/2006/metadata/properties" ma:root="true" ma:fieldsID="251056c253d124161c418740c501f969" ns2:_="">
    <xsd:import namespace="511d46c4-858c-4b8a-bc97-bcf35976f5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d46c4-858c-4b8a-bc97-bcf35976f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DE032-F659-421B-B3F8-24BEBEF20AE7}">
  <ds:schemaRefs>
    <ds:schemaRef ds:uri="http://www.w3.org/XML/1998/namespace"/>
    <ds:schemaRef ds:uri="http://schemas.microsoft.com/office/2006/metadata/properties"/>
    <ds:schemaRef ds:uri="http://purl.org/dc/terms/"/>
    <ds:schemaRef ds:uri="34f616aa-7a13-42ef-b785-e8f22459864b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ab1692f-7224-4739-b8a6-f914847f6897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4495DD-3C10-4961-8C96-1D72C334E787}"/>
</file>

<file path=customXml/itemProps3.xml><?xml version="1.0" encoding="utf-8"?>
<ds:datastoreItem xmlns:ds="http://schemas.openxmlformats.org/officeDocument/2006/customXml" ds:itemID="{E0E1BF10-EBB3-45B0-BB3F-3DDB9BB3F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915</Words>
  <Application>Microsoft Office PowerPoint</Application>
  <PresentationFormat>ワイド画面</PresentationFormat>
  <Paragraphs>126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明朝</vt:lpstr>
      <vt:lpstr>メイリオ</vt:lpstr>
      <vt:lpstr>游ゴシック</vt:lpstr>
      <vt:lpstr>Arial</vt:lpstr>
      <vt:lpstr>Calibri</vt:lpstr>
      <vt:lpstr>Office テーマ</vt:lpstr>
      <vt:lpstr>福山大学情報セキュリティパンフレット の概要</vt:lpstr>
      <vt:lpstr>情報倫理，情報セキュリティを示した冊子等</vt:lpstr>
      <vt:lpstr>情報通信機器は便利</vt:lpstr>
      <vt:lpstr>気を付けてほしいこと</vt:lpstr>
      <vt:lpstr>インターネットの利用</vt:lpstr>
      <vt:lpstr>１．コンピュータウイルス から自分を守る</vt:lpstr>
      <vt:lpstr>コンピュータウイルスとは</vt:lpstr>
      <vt:lpstr>コンピュータウイルスを仕掛ける手口</vt:lpstr>
      <vt:lpstr>コンピュータウイルスから自分を守る</vt:lpstr>
      <vt:lpstr>２．大事な情報を漏らさない</vt:lpstr>
      <vt:lpstr>ブログや掲示板に書き込んだ情報は：</vt:lpstr>
      <vt:lpstr>大事な情報を守るために</vt:lpstr>
      <vt:lpstr>３．パスワードを管理する</vt:lpstr>
      <vt:lpstr>パスワード</vt:lpstr>
      <vt:lpstr>パスワードをきちんと管理する</vt:lpstr>
      <vt:lpstr>気を付けて欲しいこと</vt:lpstr>
      <vt:lpstr>みなさんに気を付けて欲しいこと</vt:lpstr>
      <vt:lpstr>チェックリスト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邦彦 金子</cp:lastModifiedBy>
  <cp:revision>111</cp:revision>
  <dcterms:created xsi:type="dcterms:W3CDTF">2019-01-30T05:34:28Z</dcterms:created>
  <dcterms:modified xsi:type="dcterms:W3CDTF">2021-03-15T01:35:13Z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0x01010076C3E92E187BB64C900D2056BBA78958</vt:lpwstr>
  </property>
</Properties>
</file>