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56" r:id="rId5"/>
    <p:sldId id="257" r:id="rId6"/>
    <p:sldId id="270" r:id="rId7"/>
    <p:sldId id="272" r:id="rId8"/>
    <p:sldId id="274" r:id="rId9"/>
    <p:sldId id="260" r:id="rId10"/>
    <p:sldId id="275" r:id="rId11"/>
    <p:sldId id="276" r:id="rId12"/>
    <p:sldId id="278" r:id="rId13"/>
    <p:sldId id="277" r:id="rId14"/>
    <p:sldId id="27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8" autoAdjust="0"/>
    <p:restoredTop sz="76198" autoAdjust="0"/>
  </p:normalViewPr>
  <p:slideViewPr>
    <p:cSldViewPr snapToGrid="0">
      <p:cViewPr varScale="1">
        <p:scale>
          <a:sx n="63" d="100"/>
          <a:sy n="63" d="100"/>
        </p:scale>
        <p:origin x="510" y="-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758CFF7-1135-4E4F-9902-FFA2F93EC8D1}" type="datetimeFigureOut">
              <a:rPr lang="ja-JP" altLang="en-US" smtClean="0"/>
              <a:pPr/>
              <a:t>2019/3/28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0FF7AE81-D75D-41F9-9984-E38CCB525ED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1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AE81-D75D-41F9-9984-E38CCB525E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07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2B2305-788A-4B76-9B54-383C497D6E60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32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990E63-74EF-4EBB-B3CC-1C5F28CD8793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3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608DF-79EE-4B12-BE11-BE59991AFE93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43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DB4B4-AF7C-40C9-B6FE-3381CC5E18D3}" type="datetime1">
              <a:rPr lang="ja-JP" altLang="en-US" smtClean="0"/>
              <a:t>2019/3/28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80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C6F9D-C5EF-4547-9F3C-10E6ED70A393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575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750B3-421D-4261-857B-6800D078477D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5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B3C5B-CF1D-4603-AD9B-43618430CD93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2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E96B4-5CB5-4962-9DF4-7AEEF1BAC8FA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907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9FEDC-E9DD-4691-B32E-B84F48B9E902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32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96FB01-EF58-4A13-9DA1-56B942955455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1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C6A20-781E-4215-B155-85964ED2A5AD}" type="datetime1">
              <a:rPr lang="ja-JP" altLang="en-US" smtClean="0"/>
              <a:t>2019/3/28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14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84" y="672735"/>
            <a:ext cx="11971566" cy="547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7934" y="6441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フッター プレースホルダー 4"/>
          <p:cNvSpPr txBox="1">
            <a:spLocks/>
          </p:cNvSpPr>
          <p:nvPr userDrawn="1"/>
        </p:nvSpPr>
        <p:spPr>
          <a:xfrm>
            <a:off x="1617821" y="4596405"/>
            <a:ext cx="9904953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2674" y="6003051"/>
            <a:ext cx="869950" cy="838902"/>
          </a:xfrm>
          <a:prstGeom prst="rect">
            <a:avLst/>
          </a:prstGeom>
        </p:spPr>
      </p:pic>
      <p:pic>
        <p:nvPicPr>
          <p:cNvPr id="9" name="図 8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74916" y="6605076"/>
            <a:ext cx="9327768" cy="1206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1274916" y="6253225"/>
            <a:ext cx="6995826" cy="338554"/>
          </a:xfrm>
          <a:prstGeom prst="rect">
            <a:avLst/>
          </a:prstGeom>
          <a:solidFill>
            <a:srgbClr val="CCFFCC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HGS明朝B" panose="02020800000000000000" pitchFamily="18" charset="-128"/>
                <a:ea typeface="HGS明朝B" panose="02020800000000000000" pitchFamily="18" charset="-128"/>
              </a:rPr>
              <a:t>地域と世界をつなぐ，未来創造人を育成する．未来創造館 </a:t>
            </a:r>
            <a:r>
              <a:rPr kumimoji="1" lang="en-US" altLang="ja-JP" sz="1600" dirty="0">
                <a:latin typeface="HGS明朝B" panose="02020800000000000000" pitchFamily="18" charset="-128"/>
                <a:ea typeface="HGS明朝B" panose="02020800000000000000" pitchFamily="18" charset="-128"/>
              </a:rPr>
              <a:t>2020</a:t>
            </a:r>
            <a:r>
              <a:rPr kumimoji="1" lang="ja-JP" altLang="en-US" sz="1600" dirty="0">
                <a:latin typeface="HGS明朝B" panose="02020800000000000000" pitchFamily="18" charset="-128"/>
                <a:ea typeface="HGS明朝B" panose="02020800000000000000" pitchFamily="18" charset="-128"/>
              </a:rPr>
              <a:t>年</a:t>
            </a:r>
            <a:r>
              <a:rPr kumimoji="1" lang="en-US" altLang="ja-JP" sz="1600" dirty="0">
                <a:latin typeface="HGS明朝B" panose="02020800000000000000" pitchFamily="18" charset="-128"/>
                <a:ea typeface="HGS明朝B" panose="02020800000000000000" pitchFamily="18" charset="-128"/>
              </a:rPr>
              <a:t>12</a:t>
            </a:r>
            <a:r>
              <a:rPr kumimoji="1" lang="ja-JP" altLang="en-US" sz="1600" dirty="0">
                <a:latin typeface="HGS明朝B" panose="02020800000000000000" pitchFamily="18" charset="-128"/>
                <a:ea typeface="HGS明朝B" panose="02020800000000000000" pitchFamily="18" charset="-128"/>
              </a:rPr>
              <a:t>月誕生</a:t>
            </a:r>
          </a:p>
        </p:txBody>
      </p:sp>
    </p:spTree>
    <p:extLst>
      <p:ext uri="{BB962C8B-B14F-4D97-AF65-F5344CB8AC3E}">
        <p14:creationId xmlns:p14="http://schemas.microsoft.com/office/powerpoint/2010/main" val="25351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43314" y="1081313"/>
            <a:ext cx="8505372" cy="1303792"/>
          </a:xfrm>
        </p:spPr>
        <p:txBody>
          <a:bodyPr>
            <a:normAutofit/>
          </a:bodyPr>
          <a:lstStyle/>
          <a:p>
            <a:r>
              <a:rPr lang="ja-JP" altLang="en-US" sz="4000" b="1" dirty="0" smtClean="0"/>
              <a:t>福山大学 </a:t>
            </a:r>
            <a:r>
              <a:rPr lang="en-US" altLang="ja-JP" sz="4000" b="1" dirty="0" smtClean="0"/>
              <a:t>ICT </a:t>
            </a:r>
            <a:r>
              <a:rPr lang="ja-JP" altLang="en-US" sz="4000" b="1" dirty="0" smtClean="0"/>
              <a:t>システムの概要</a:t>
            </a:r>
            <a:endParaRPr lang="ja-JP" altLang="en-US" sz="4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1466" y="3845003"/>
            <a:ext cx="8237220" cy="49839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2019</a:t>
            </a:r>
            <a:r>
              <a:rPr lang="ja-JP" altLang="en-US" sz="2800" dirty="0" smtClean="0"/>
              <a:t>年 </a:t>
            </a:r>
            <a:r>
              <a:rPr lang="en-US" altLang="ja-JP" sz="2800" dirty="0"/>
              <a:t>4</a:t>
            </a:r>
            <a:r>
              <a:rPr lang="ja-JP" altLang="en-US" sz="2800" dirty="0" smtClean="0"/>
              <a:t>月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日</a:t>
            </a:r>
            <a:endParaRPr lang="ja-JP" altLang="en-US" sz="2800" dirty="0"/>
          </a:p>
          <a:p>
            <a:endParaRPr lang="en-US" altLang="ja-JP" sz="28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7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各自で行っていただくこと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711" y="998764"/>
            <a:ext cx="4388396" cy="64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 初期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変更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13" y="1538818"/>
            <a:ext cx="1855953" cy="22453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82711" y="4008664"/>
            <a:ext cx="4335056" cy="125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「通知書」で初期パスワードを確認．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「福山大学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システム」の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19, 20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の手順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688327" y="890448"/>
            <a:ext cx="5125542" cy="64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「大学からのお知らせ」が電子メールで届くよう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各自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595107" y="4866932"/>
            <a:ext cx="4335056" cy="125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「福山大学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システム」の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28, 29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の手順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9" y="1944727"/>
            <a:ext cx="2030959" cy="25111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854" y="1930239"/>
            <a:ext cx="1936546" cy="25699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547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情報倫理，情報セキュリティを示した冊子等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25" y="786003"/>
            <a:ext cx="2009295" cy="275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-287176" y="3645021"/>
            <a:ext cx="5596389" cy="106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情報セキュリティパンフレット</a:t>
            </a:r>
            <a:endParaRPr lang="en-US" altLang="ja-JP" sz="2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（</a:t>
            </a:r>
            <a:r>
              <a:rPr lang="en-US" altLang="ja-JP" sz="2400" b="1" dirty="0"/>
              <a:t>8</a:t>
            </a:r>
            <a:r>
              <a:rPr lang="ja-JP" altLang="en-US" sz="2400" b="1" dirty="0" smtClean="0"/>
              <a:t>ページ</a:t>
            </a:r>
            <a:r>
              <a:rPr lang="ja-JP" altLang="en-US" sz="2400" b="1" dirty="0"/>
              <a:t>）</a:t>
            </a:r>
            <a:endParaRPr lang="en-US" altLang="ja-JP" sz="2400" b="1" dirty="0" smtClean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054310" y="5026886"/>
            <a:ext cx="7883326" cy="106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u="sng" dirty="0" smtClean="0"/>
              <a:t>必ず</a:t>
            </a:r>
            <a:r>
              <a:rPr lang="ja-JP" altLang="en-US" sz="2400" b="1" u="sng" dirty="0" smtClean="0"/>
              <a:t>ご確認を</a:t>
            </a:r>
            <a:r>
              <a:rPr lang="ja-JP" altLang="en-US" sz="2400" b="1" dirty="0" smtClean="0"/>
              <a:t>．</a:t>
            </a:r>
            <a:endParaRPr lang="en-US" altLang="ja-JP" sz="2400" b="1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372" y="781050"/>
            <a:ext cx="2264229" cy="2678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07" y="1051409"/>
            <a:ext cx="3075587" cy="2040877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584994" y="3689459"/>
            <a:ext cx="5596389" cy="106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情報</a:t>
            </a:r>
            <a:r>
              <a:rPr lang="ja-JP" altLang="en-US" sz="2400" b="1" dirty="0" smtClean="0"/>
              <a:t>セキュリティチェックリスト</a:t>
            </a:r>
            <a:endParaRPr lang="en-US" altLang="ja-JP" sz="2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（教職員向け）（</a:t>
            </a:r>
            <a:r>
              <a:rPr lang="en-US" altLang="ja-JP" sz="2400" b="1" dirty="0" smtClean="0"/>
              <a:t>8</a:t>
            </a:r>
            <a:r>
              <a:rPr lang="ja-JP" altLang="en-US" sz="2400" b="1" dirty="0" smtClean="0"/>
              <a:t>ページ）</a:t>
            </a:r>
            <a:endParaRPr lang="en-US" altLang="ja-JP" sz="2400" b="1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7276356" y="4561824"/>
            <a:ext cx="4807267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ICT</a:t>
            </a:r>
            <a:r>
              <a:rPr lang="ja-JP" altLang="en-US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サービス窓口</a:t>
            </a:r>
          </a:p>
          <a:p>
            <a:r>
              <a:rPr lang="ja-JP" altLang="en-US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場所</a:t>
            </a:r>
            <a:r>
              <a:rPr lang="ja-JP" altLang="en-US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altLang="en-US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７号館２階</a:t>
            </a:r>
            <a:endParaRPr lang="en-US" altLang="ja-JP" sz="1600" dirty="0" smtClea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lang="ja-JP" altLang="en-US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正面の階段を昇って，すぐ目の前にあります）</a:t>
            </a:r>
          </a:p>
          <a:p>
            <a:r>
              <a:rPr lang="ja-JP" altLang="en-US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開設</a:t>
            </a:r>
            <a:r>
              <a:rPr lang="ja-JP" altLang="en-US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時間　</a:t>
            </a:r>
            <a:r>
              <a:rPr lang="ja-JP" altLang="en-US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平日</a:t>
            </a:r>
            <a:r>
              <a:rPr lang="en-US" altLang="ja-JP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10:00</a:t>
            </a:r>
            <a:r>
              <a:rPr lang="ja-JP" altLang="en-US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13:00</a:t>
            </a:r>
            <a:r>
              <a:rPr lang="ja-JP" altLang="en-US" sz="16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，</a:t>
            </a:r>
            <a:r>
              <a:rPr lang="en-US" altLang="ja-JP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15:00</a:t>
            </a:r>
            <a:r>
              <a:rPr lang="ja-JP" altLang="en-US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17:00</a:t>
            </a:r>
            <a:endParaRPr lang="ja-JP" altLang="en-US" sz="16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電話</a:t>
            </a:r>
            <a:r>
              <a:rPr lang="ja-JP" altLang="en-US" sz="16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</a:t>
            </a:r>
            <a:r>
              <a:rPr lang="ja-JP" altLang="en-US" sz="16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４３２５</a:t>
            </a:r>
            <a:endParaRPr lang="ja-JP" altLang="en-US" sz="16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6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8385119" y="323583"/>
            <a:ext cx="3682074" cy="1220153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011" y="3344086"/>
            <a:ext cx="4543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キャビネット </a:t>
            </a:r>
            <a:r>
              <a:rPr lang="en-US" altLang="ja-JP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Karin 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(5/10 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再稼働）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en-US" altLang="ja-JP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365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グループ</a:t>
            </a:r>
            <a:endParaRPr lang="en-US" altLang="ja-JP" sz="2000" b="1" dirty="0" smtClean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教職員，教員，職員グループ等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全学メールシステム</a:t>
            </a:r>
            <a:endParaRPr lang="en-US" altLang="ja-JP" sz="2000" b="1" dirty="0" smtClean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メールエイリアス</a:t>
            </a:r>
            <a:endParaRPr lang="en-US" altLang="ja-JP" sz="2000" b="1" dirty="0" smtClean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大学からのお知らせ 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ゼルコバ上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en-US" altLang="ja-JP" sz="2000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en-US" altLang="ja-JP" sz="2000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en-US" altLang="ja-JP" sz="2000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kumimoji="1"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63162" y="3132813"/>
            <a:ext cx="3725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・アクセスポイント数：約 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250</a:t>
            </a:r>
          </a:p>
          <a:p>
            <a:endParaRPr lang="en-US" altLang="ja-JP" sz="2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838623" y="1995118"/>
            <a:ext cx="2700121" cy="2061377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5785" y="537386"/>
            <a:ext cx="4324834" cy="2351831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69271" y="369188"/>
            <a:ext cx="2671354" cy="4565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教育用</a:t>
            </a:r>
            <a:r>
              <a:rPr lang="en-US" altLang="ja-JP" sz="2400" b="1" dirty="0" smtClean="0"/>
              <a:t>ICT</a:t>
            </a:r>
            <a:r>
              <a:rPr lang="ja-JP" altLang="en-US" sz="2400" b="1" dirty="0" smtClean="0"/>
              <a:t>基盤</a:t>
            </a:r>
            <a:endParaRPr lang="ja-JP" altLang="en-US" sz="2400" b="1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4403399" y="1693797"/>
            <a:ext cx="670755" cy="552387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52632" y="3118390"/>
            <a:ext cx="4378438" cy="2141100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4454938" y="3583218"/>
            <a:ext cx="548356" cy="397378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302434" y="5440305"/>
            <a:ext cx="4440073" cy="77666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869271" y="5307831"/>
            <a:ext cx="3466531" cy="4885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b="1" dirty="0" smtClean="0"/>
              <a:t>全学共通</a:t>
            </a:r>
            <a:r>
              <a:rPr lang="en-US" altLang="ja-JP" b="1" dirty="0" smtClean="0"/>
              <a:t>ID, </a:t>
            </a:r>
            <a:r>
              <a:rPr lang="ja-JP" altLang="en-US" b="1" dirty="0" smtClean="0"/>
              <a:t>パスワード</a:t>
            </a:r>
            <a:endParaRPr lang="ja-JP" altLang="en-US" b="1" dirty="0"/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4655493" y="3891661"/>
            <a:ext cx="878274" cy="1572946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コンテンツ プレースホルダー 2"/>
          <p:cNvSpPr txBox="1">
            <a:spLocks/>
          </p:cNvSpPr>
          <p:nvPr/>
        </p:nvSpPr>
        <p:spPr>
          <a:xfrm>
            <a:off x="4595034" y="583407"/>
            <a:ext cx="3305175" cy="4885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インターネット接続</a:t>
            </a:r>
          </a:p>
        </p:txBody>
      </p:sp>
      <p:cxnSp>
        <p:nvCxnSpPr>
          <p:cNvPr id="45" name="直線コネクタ 44"/>
          <p:cNvCxnSpPr>
            <a:endCxn id="18" idx="0"/>
          </p:cNvCxnSpPr>
          <p:nvPr/>
        </p:nvCxnSpPr>
        <p:spPr>
          <a:xfrm flipH="1">
            <a:off x="6188684" y="937342"/>
            <a:ext cx="27417" cy="1057776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endCxn id="57" idx="1"/>
          </p:cNvCxnSpPr>
          <p:nvPr/>
        </p:nvCxnSpPr>
        <p:spPr>
          <a:xfrm flipV="1">
            <a:off x="7505700" y="2322867"/>
            <a:ext cx="879419" cy="427953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7305707" y="1101546"/>
            <a:ext cx="1079412" cy="1288837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Grp="1"/>
          </p:cNvSpPr>
          <p:nvPr>
            <p:ph type="title"/>
          </p:nvPr>
        </p:nvSpPr>
        <p:spPr>
          <a:xfrm>
            <a:off x="317500" y="0"/>
            <a:ext cx="11874500" cy="567227"/>
          </a:xfrm>
        </p:spPr>
        <p:txBody>
          <a:bodyPr>
            <a:norm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福山大学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ICT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システム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7947394" y="4907830"/>
            <a:ext cx="4156920" cy="148948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916306" y="5041445"/>
            <a:ext cx="4188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en-US" altLang="ja-JP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オンラインサービス</a:t>
            </a:r>
            <a:endParaRPr kumimoji="1" lang="en-US" altLang="ja-JP" sz="2000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アプリケーション，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オンラインストレージ，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共有メールボックス，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Skype </a:t>
            </a:r>
          </a:p>
        </p:txBody>
      </p:sp>
      <p:sp>
        <p:nvSpPr>
          <p:cNvPr id="38" name="コンテンツ プレースホルダー 2"/>
          <p:cNvSpPr txBox="1">
            <a:spLocks/>
          </p:cNvSpPr>
          <p:nvPr/>
        </p:nvSpPr>
        <p:spPr>
          <a:xfrm>
            <a:off x="4527392" y="2610339"/>
            <a:ext cx="3305175" cy="11005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情報</a:t>
            </a:r>
            <a:endParaRPr lang="en-US" altLang="ja-JP" sz="2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ネットワーク</a:t>
            </a:r>
            <a:endParaRPr lang="ja-JP" altLang="en-US" sz="2400" b="1" dirty="0"/>
          </a:p>
        </p:txBody>
      </p:sp>
      <p:sp>
        <p:nvSpPr>
          <p:cNvPr id="49" name="コンテンツ プレースホルダー 2"/>
          <p:cNvSpPr txBox="1">
            <a:spLocks/>
          </p:cNvSpPr>
          <p:nvPr/>
        </p:nvSpPr>
        <p:spPr>
          <a:xfrm>
            <a:off x="516622" y="2961469"/>
            <a:ext cx="3405982" cy="414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情報共有，情報伝達</a:t>
            </a:r>
            <a:endParaRPr lang="ja-JP" altLang="en-US" sz="24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28463" y="5698814"/>
            <a:ext cx="435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統合認証システム</a:t>
            </a:r>
            <a:endParaRPr lang="en-US" altLang="ja-JP" sz="2000" b="1" dirty="0" smtClean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42309" y="1120304"/>
            <a:ext cx="21980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光ファイバ，</a:t>
            </a:r>
            <a:endParaRPr kumimoji="1"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 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ギガビット帯域</a:t>
            </a:r>
            <a:endParaRPr kumimoji="1"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6021" y="676777"/>
            <a:ext cx="4355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ゼルコバ</a:t>
            </a:r>
            <a:endParaRPr lang="en-US" altLang="ja-JP" sz="2000" b="1" dirty="0" smtClean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（学生ポータルシステム</a:t>
            </a:r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セレッソ，レスポン</a:t>
            </a:r>
            <a:endParaRPr lang="en-US" altLang="ja-JP" sz="2000" b="1" dirty="0" smtClean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学修支援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システム，出欠集計）</a:t>
            </a:r>
            <a:endParaRPr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アザレア</a:t>
            </a:r>
            <a:endParaRPr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（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ラーニング／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リメディアル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教育システム</a:t>
            </a:r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8385119" y="2010677"/>
            <a:ext cx="3682074" cy="624379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8" name="コンテンツ プレースホルダー 2"/>
          <p:cNvSpPr txBox="1">
            <a:spLocks/>
          </p:cNvSpPr>
          <p:nvPr/>
        </p:nvSpPr>
        <p:spPr>
          <a:xfrm>
            <a:off x="8588634" y="156028"/>
            <a:ext cx="3207126" cy="5588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教育用</a:t>
            </a:r>
            <a:r>
              <a:rPr lang="en-US" altLang="ja-JP" sz="2400" b="1" dirty="0" smtClean="0"/>
              <a:t>ICT </a:t>
            </a:r>
            <a:r>
              <a:rPr lang="ja-JP" altLang="en-US" sz="2400" b="1" dirty="0" smtClean="0"/>
              <a:t>施設拠点</a:t>
            </a:r>
            <a:endParaRPr lang="ja-JP" altLang="en-US" sz="24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519674" y="510493"/>
            <a:ext cx="3725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・教育用パソコン室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: 13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部屋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・その他施設，拠点： 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パソコン類が約 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820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台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0" name="コンテンツ プレースホルダー 2"/>
          <p:cNvSpPr txBox="1">
            <a:spLocks/>
          </p:cNvSpPr>
          <p:nvPr/>
        </p:nvSpPr>
        <p:spPr>
          <a:xfrm>
            <a:off x="8447654" y="1823014"/>
            <a:ext cx="3577347" cy="5588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教育用学内配置パソコン</a:t>
            </a:r>
            <a:endParaRPr lang="ja-JP" altLang="en-US" sz="2400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655276" y="2217205"/>
            <a:ext cx="372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・学内各所に約 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台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7494548" y="3202953"/>
            <a:ext cx="927691" cy="34933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角丸四角形 62"/>
          <p:cNvSpPr/>
          <p:nvPr/>
        </p:nvSpPr>
        <p:spPr>
          <a:xfrm>
            <a:off x="8422239" y="2947595"/>
            <a:ext cx="3682074" cy="624379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4" name="コンテンツ プレースホルダー 2"/>
          <p:cNvSpPr txBox="1">
            <a:spLocks/>
          </p:cNvSpPr>
          <p:nvPr/>
        </p:nvSpPr>
        <p:spPr>
          <a:xfrm>
            <a:off x="8493382" y="2767209"/>
            <a:ext cx="3577347" cy="435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教育用 </a:t>
            </a:r>
            <a:r>
              <a:rPr lang="en-US" altLang="ja-JP" sz="2400" b="1" dirty="0" smtClean="0"/>
              <a:t>Wi-Fi </a:t>
            </a:r>
            <a:r>
              <a:rPr lang="ja-JP" altLang="en-US" sz="2400" b="1" dirty="0" smtClean="0"/>
              <a:t>スポット</a:t>
            </a:r>
            <a:endParaRPr lang="ja-JP" altLang="en-US" sz="2400" b="1" dirty="0"/>
          </a:p>
        </p:txBody>
      </p:sp>
      <p:cxnSp>
        <p:nvCxnSpPr>
          <p:cNvPr id="66" name="直線コネクタ 65"/>
          <p:cNvCxnSpPr/>
          <p:nvPr/>
        </p:nvCxnSpPr>
        <p:spPr>
          <a:xfrm>
            <a:off x="6247621" y="4070544"/>
            <a:ext cx="0" cy="501456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角丸四角形 66"/>
          <p:cNvSpPr/>
          <p:nvPr/>
        </p:nvSpPr>
        <p:spPr>
          <a:xfrm>
            <a:off x="5188674" y="4713099"/>
            <a:ext cx="2643893" cy="138582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8" name="コンテンツ プレースホルダー 2"/>
          <p:cNvSpPr txBox="1">
            <a:spLocks/>
          </p:cNvSpPr>
          <p:nvPr/>
        </p:nvSpPr>
        <p:spPr>
          <a:xfrm>
            <a:off x="5311817" y="4551172"/>
            <a:ext cx="2490258" cy="435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図書館システム</a:t>
            </a:r>
            <a:endParaRPr lang="ja-JP" altLang="en-US" sz="2400" b="1" dirty="0"/>
          </a:p>
        </p:txBody>
      </p:sp>
      <p:sp>
        <p:nvSpPr>
          <p:cNvPr id="70" name="コンテンツ プレースホルダー 2"/>
          <p:cNvSpPr txBox="1">
            <a:spLocks/>
          </p:cNvSpPr>
          <p:nvPr/>
        </p:nvSpPr>
        <p:spPr>
          <a:xfrm>
            <a:off x="8587026" y="3730021"/>
            <a:ext cx="3577347" cy="11524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600" b="1" dirty="0" smtClean="0"/>
              <a:t>BYOD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200" dirty="0" smtClean="0"/>
              <a:t>個人所有パソコン類</a:t>
            </a:r>
            <a:endParaRPr lang="en-US" altLang="ja-JP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200" dirty="0" smtClean="0"/>
              <a:t>の講義等への持ち込み</a:t>
            </a:r>
            <a:endParaRPr lang="en-US" altLang="ja-JP" sz="2200" dirty="0" smtClean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280352" y="5012324"/>
            <a:ext cx="3725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オンラインの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サービス（蔵書検索，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貸出状況確認など）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en-US" altLang="ja-JP" sz="2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7235283" y="3690019"/>
            <a:ext cx="1043451" cy="1145607"/>
          </a:xfrm>
          <a:prstGeom prst="line">
            <a:avLst/>
          </a:prstGeom>
          <a:ln w="508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スライド番号プレースホルダー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b="1" dirty="0" smtClean="0"/>
              <a:t>ゼルコバ</a:t>
            </a:r>
            <a:r>
              <a:rPr lang="ja-JP" altLang="en-US" sz="2800" dirty="0"/>
              <a:t>（</a:t>
            </a:r>
            <a:r>
              <a:rPr kumimoji="1" lang="ja-JP" altLang="en-US" sz="2800" dirty="0" smtClean="0"/>
              <a:t>学生ポータルシステム）</a:t>
            </a:r>
            <a:endParaRPr kumimoji="1" lang="ja-JP" altLang="en-US" sz="2800" dirty="0"/>
          </a:p>
        </p:txBody>
      </p:sp>
      <p:sp>
        <p:nvSpPr>
          <p:cNvPr id="29" name="テキスト ボックス 54"/>
          <p:cNvSpPr txBox="1"/>
          <p:nvPr/>
        </p:nvSpPr>
        <p:spPr>
          <a:xfrm>
            <a:off x="986473" y="3014980"/>
            <a:ext cx="3429000" cy="4521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ゼルコバ</a:t>
            </a:r>
            <a:r>
              <a:rPr 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のポータルページ</a:t>
            </a:r>
          </a:p>
        </p:txBody>
      </p:sp>
      <p:pic>
        <p:nvPicPr>
          <p:cNvPr id="30" name="図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92" y="3747366"/>
            <a:ext cx="768159" cy="938530"/>
          </a:xfrm>
          <a:prstGeom prst="rect">
            <a:avLst/>
          </a:prstGeom>
        </p:spPr>
      </p:pic>
      <p:sp>
        <p:nvSpPr>
          <p:cNvPr id="31" name="テキスト ボックス 60"/>
          <p:cNvSpPr txBox="1"/>
          <p:nvPr/>
        </p:nvSpPr>
        <p:spPr>
          <a:xfrm>
            <a:off x="1666073" y="5077056"/>
            <a:ext cx="2826194" cy="3437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メニュー</a:t>
            </a:r>
            <a:r>
              <a:rPr 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</a:t>
            </a:r>
          </a:p>
        </p:txBody>
      </p:sp>
      <p:sp>
        <p:nvSpPr>
          <p:cNvPr id="32" name="テキスト ボックス 119"/>
          <p:cNvSpPr txBox="1"/>
          <p:nvPr/>
        </p:nvSpPr>
        <p:spPr>
          <a:xfrm>
            <a:off x="3003455" y="4757039"/>
            <a:ext cx="1800752" cy="4521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(b) </a:t>
            </a:r>
            <a:r>
              <a:rPr 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モバイル版</a:t>
            </a:r>
          </a:p>
        </p:txBody>
      </p:sp>
      <p:sp>
        <p:nvSpPr>
          <p:cNvPr id="35" name="テキスト ボックス 120"/>
          <p:cNvSpPr txBox="1"/>
          <p:nvPr/>
        </p:nvSpPr>
        <p:spPr>
          <a:xfrm>
            <a:off x="838200" y="4796790"/>
            <a:ext cx="1983106" cy="4521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(a) </a:t>
            </a:r>
            <a:r>
              <a:rPr 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パソコン版</a:t>
            </a:r>
          </a:p>
        </p:txBody>
      </p:sp>
      <p:pic>
        <p:nvPicPr>
          <p:cNvPr id="39" name="図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867" b="32890"/>
          <a:stretch>
            <a:fillRect/>
          </a:stretch>
        </p:blipFill>
        <p:spPr bwMode="auto">
          <a:xfrm>
            <a:off x="904240" y="781050"/>
            <a:ext cx="3296920" cy="22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6429"/>
            <a:ext cx="2459673" cy="23906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852160" y="651519"/>
            <a:ext cx="5501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ゼルコバ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，履修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，成績，就職支援，健康調査等のデータを蓄積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5204460" y="1631950"/>
            <a:ext cx="6042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学生機能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履修申請，成績照会，出欠状況確認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シラバス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閲覧，就職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関連など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教職員機能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成績報告，出欠登録，シラバス登録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　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の所見の記録，学生支援（就職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支援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奨学金など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大学からのお知らせ機能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電子メールで各個人に通知 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ページ掲載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120"/>
          <p:cNvSpPr txBox="1"/>
          <p:nvPr/>
        </p:nvSpPr>
        <p:spPr>
          <a:xfrm>
            <a:off x="1728151" y="5628605"/>
            <a:ext cx="1983106" cy="4521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で利用</a:t>
            </a:r>
            <a:endParaRPr lang="ja-JP" sz="24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4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b="1" dirty="0"/>
              <a:t>セレッソ</a:t>
            </a:r>
            <a:r>
              <a:rPr lang="ja-JP" altLang="en-US" sz="2800" dirty="0" smtClean="0"/>
              <a:t>（学修支援システム</a:t>
            </a:r>
            <a:r>
              <a:rPr kumimoji="1" lang="ja-JP" altLang="en-US" sz="2800" dirty="0" smtClean="0"/>
              <a:t>），</a:t>
            </a:r>
            <a:r>
              <a:rPr kumimoji="1" lang="ja-JP" altLang="en-US" sz="2800" b="1" dirty="0" smtClean="0"/>
              <a:t>レスポン</a:t>
            </a:r>
            <a:r>
              <a:rPr kumimoji="1" lang="ja-JP" altLang="en-US" sz="2800" dirty="0" smtClean="0"/>
              <a:t>（出欠集計）</a:t>
            </a:r>
            <a:endParaRPr kumimoji="1"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5852160" y="651519"/>
            <a:ext cx="5501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セレッソ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lang="en-US" altLang="ja-JP" sz="24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LMS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のシステム．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講義でも，</a:t>
            </a:r>
            <a:r>
              <a:rPr lang="ja-JP" altLang="en-US" sz="24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講義外でも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活躍．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04460" y="1631950"/>
            <a:ext cx="6819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学生機能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閲覧，アンケートやレポートや小テスト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の提出，教員からのフィードバック受け取り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教職員機能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資料配布，アンケートやレポートや小テスト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の回収や採点，学生へのフィードバック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レスポン（出欠集計）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出席カードによる，オンラインでの出欠集計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福山大学安否確認システム</a:t>
            </a:r>
            <a:endParaRPr lang="en-US" altLang="ja-JP" sz="24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授業評価アンケートシステム</a:t>
            </a:r>
            <a:endParaRPr lang="ja-JP" altLang="en-US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6"/>
          <p:cNvSpPr txBox="1"/>
          <p:nvPr/>
        </p:nvSpPr>
        <p:spPr>
          <a:xfrm>
            <a:off x="166816" y="364083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sz="2000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レポート課題</a:t>
            </a:r>
            <a:endParaRPr lang="ja-JP" sz="20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テキスト ボックス 9"/>
          <p:cNvSpPr txBox="1"/>
          <p:nvPr/>
        </p:nvSpPr>
        <p:spPr>
          <a:xfrm>
            <a:off x="351347" y="527757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sz="2000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出席カード</a:t>
            </a:r>
            <a:endParaRPr lang="ja-JP" sz="20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4" name="図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46894" y="1138407"/>
            <a:ext cx="1763395" cy="1050925"/>
          </a:xfrm>
          <a:prstGeom prst="rect">
            <a:avLst/>
          </a:prstGeom>
        </p:spPr>
      </p:pic>
      <p:pic>
        <p:nvPicPr>
          <p:cNvPr id="15" name="図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383198" y="2805777"/>
            <a:ext cx="1687195" cy="748665"/>
          </a:xfrm>
          <a:prstGeom prst="rect">
            <a:avLst/>
          </a:prstGeom>
        </p:spPr>
      </p:pic>
      <p:pic>
        <p:nvPicPr>
          <p:cNvPr id="16" name="図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182995" y="1138407"/>
            <a:ext cx="2179320" cy="795655"/>
          </a:xfrm>
          <a:prstGeom prst="rect">
            <a:avLst/>
          </a:prstGeom>
        </p:spPr>
      </p:pic>
      <p:pic>
        <p:nvPicPr>
          <p:cNvPr id="17" name="図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38321" y="2918569"/>
            <a:ext cx="1780540" cy="502285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6"/>
          <a:stretch>
            <a:fillRect/>
          </a:stretch>
        </p:blipFill>
        <p:spPr>
          <a:xfrm>
            <a:off x="627350" y="4326851"/>
            <a:ext cx="953770" cy="864870"/>
          </a:xfrm>
          <a:prstGeom prst="rect">
            <a:avLst/>
          </a:prstGeom>
        </p:spPr>
      </p:pic>
      <p:sp>
        <p:nvSpPr>
          <p:cNvPr id="19" name="テキスト ボックス 27"/>
          <p:cNvSpPr txBox="1"/>
          <p:nvPr/>
        </p:nvSpPr>
        <p:spPr>
          <a:xfrm>
            <a:off x="2512163" y="207392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sz="2000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アンケート</a:t>
            </a:r>
            <a:endParaRPr lang="ja-JP" sz="20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0" name="テキスト ボックス 30"/>
          <p:cNvSpPr txBox="1"/>
          <p:nvPr/>
        </p:nvSpPr>
        <p:spPr>
          <a:xfrm>
            <a:off x="370532" y="22494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sz="2000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講義資料</a:t>
            </a:r>
            <a:endParaRPr lang="ja-JP" sz="20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1" name="テキスト ボックス 6"/>
          <p:cNvSpPr txBox="1"/>
          <p:nvPr/>
        </p:nvSpPr>
        <p:spPr>
          <a:xfrm>
            <a:off x="2585883" y="35451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2000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小テスト</a:t>
            </a:r>
            <a:endParaRPr lang="ja-JP" sz="2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120"/>
          <p:cNvSpPr txBox="1"/>
          <p:nvPr/>
        </p:nvSpPr>
        <p:spPr>
          <a:xfrm>
            <a:off x="2423265" y="4866052"/>
            <a:ext cx="1983106" cy="4521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で利用</a:t>
            </a:r>
            <a:endParaRPr lang="ja-JP" sz="24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0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b="1" dirty="0" smtClean="0"/>
              <a:t>アザレア</a:t>
            </a:r>
            <a:r>
              <a:rPr lang="ja-JP" altLang="en-US" sz="2800" dirty="0" smtClean="0"/>
              <a:t>（</a:t>
            </a:r>
            <a:r>
              <a:rPr lang="en-US" altLang="ja-JP" sz="2800" dirty="0"/>
              <a:t> e </a:t>
            </a:r>
            <a:r>
              <a:rPr lang="ja-JP" altLang="en-US" sz="2800" dirty="0"/>
              <a:t>ラーニング／リメディアル教育システム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23" name="正方形/長方形 22"/>
          <p:cNvSpPr/>
          <p:nvPr/>
        </p:nvSpPr>
        <p:spPr>
          <a:xfrm>
            <a:off x="5958840" y="948699"/>
            <a:ext cx="550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アザレア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は，学生が，いつでも，どこでも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，オンラインで学べるシステム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715000" y="1432568"/>
            <a:ext cx="6339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400" dirty="0" smtClean="0"/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英語，化学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、物理、英語などの自学・自習用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教材（小テスト形式）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 大学生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のための英文法</a:t>
            </a: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TOEIC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（入門編）</a:t>
            </a: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 リメディアル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教材：化学</a:t>
            </a: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 リメディアル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教材：物理</a:t>
            </a:r>
          </a:p>
          <a:p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120"/>
          <p:cNvSpPr txBox="1"/>
          <p:nvPr/>
        </p:nvSpPr>
        <p:spPr>
          <a:xfrm>
            <a:off x="1699365" y="5620432"/>
            <a:ext cx="1983106" cy="4521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で利用</a:t>
            </a:r>
            <a:endParaRPr lang="ja-JP" sz="24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08" y="2863921"/>
            <a:ext cx="3411396" cy="27565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" y="583882"/>
            <a:ext cx="3176111" cy="2149817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FBCBB3-BFD6-44CF-9F7B-B865831B867C}" type="slidenum">
              <a:rPr lang="ja-JP" altLang="en-US" sz="280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xfrm>
            <a:off x="317500" y="0"/>
            <a:ext cx="11257280" cy="701103"/>
          </a:xfrm>
        </p:spPr>
        <p:txBody>
          <a:bodyPr>
            <a:noAutofit/>
          </a:bodyPr>
          <a:lstStyle/>
          <a:p>
            <a:r>
              <a:rPr lang="ja-JP" altLang="en-US" sz="2800" b="1" dirty="0" smtClean="0"/>
              <a:t>オンラインでの情報共有，情報伝達等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07" y="714283"/>
            <a:ext cx="463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キャビネット </a:t>
            </a:r>
            <a:r>
              <a:rPr lang="en-US" altLang="ja-JP" sz="2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Karin</a:t>
            </a: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教職員限定の</a:t>
            </a:r>
            <a:endParaRPr kumimoji="1" lang="en-US" altLang="ja-JP" sz="24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オンラインストレージ</a:t>
            </a:r>
            <a:endParaRPr kumimoji="1" lang="ja-JP" altLang="en-US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5" y="1996073"/>
            <a:ext cx="3118150" cy="239907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780220" y="701103"/>
            <a:ext cx="463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lang="en-US" altLang="ja-JP" sz="2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Office 365</a:t>
            </a:r>
            <a:r>
              <a:rPr lang="ja-JP" altLang="en-US" sz="2400" b="1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endParaRPr lang="en-US" altLang="ja-JP" sz="24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オンラインストレージ</a:t>
            </a:r>
            <a:r>
              <a:rPr lang="ja-JP" altLang="en-US" sz="24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lang="en-US" altLang="ja-JP" sz="24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電子メールやスケジュール</a:t>
            </a:r>
            <a:endParaRPr lang="en-US" altLang="ja-JP" sz="24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の共有も</a:t>
            </a:r>
            <a:endParaRPr kumimoji="1" lang="ja-JP" altLang="en-US" sz="24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87" y="2291854"/>
            <a:ext cx="2527502" cy="240728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688226" y="716407"/>
            <a:ext cx="463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全学メールシステム</a:t>
            </a:r>
            <a:endParaRPr lang="en-US" altLang="ja-JP" sz="24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Office 365 </a:t>
            </a:r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のメールシステム</a:t>
            </a:r>
            <a:endParaRPr lang="en-US" altLang="ja-JP" sz="24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エイリアス（別名）設定可</a:t>
            </a:r>
            <a:endParaRPr lang="en-US" altLang="ja-JP" sz="24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220337" y="3139735"/>
            <a:ext cx="3506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学科，研究室ゼミなど，講義外での</a:t>
            </a:r>
            <a:r>
              <a:rPr lang="ja-JP" altLang="en-US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情報配信</a:t>
            </a:r>
            <a:r>
              <a:rPr lang="ja-JP" altLang="en-US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フィードバック</a:t>
            </a:r>
            <a:r>
              <a:rPr lang="ja-JP" altLang="en-US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も（実績：年間約</a:t>
            </a:r>
            <a:r>
              <a:rPr lang="en-US" altLang="ja-JP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コース）</a:t>
            </a:r>
            <a:endParaRPr lang="ja-JP" altLang="en-US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88226" y="4279918"/>
            <a:ext cx="463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ゼルコバ</a:t>
            </a:r>
            <a:endParaRPr lang="en-US" altLang="ja-JP" sz="24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大学からのお知らせの機能</a:t>
            </a:r>
            <a:endParaRPr lang="en-US" altLang="ja-JP" sz="24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9326" y="5110915"/>
            <a:ext cx="491486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オンラインストレージ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：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ファイルの共有や同時編集のサービス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27665" y="2249033"/>
            <a:ext cx="463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 セレッソ</a:t>
            </a:r>
            <a:endParaRPr lang="en-US" altLang="ja-JP" sz="24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教職員・生徒間の情報伝達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b="1" dirty="0" smtClean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20"/>
          <p:cNvSpPr txBox="1"/>
          <p:nvPr/>
        </p:nvSpPr>
        <p:spPr>
          <a:xfrm>
            <a:off x="9205064" y="124491"/>
            <a:ext cx="2826915" cy="4521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b="1" kern="1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すべて</a:t>
            </a:r>
            <a:r>
              <a:rPr lang="en-US" alt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で利用</a:t>
            </a:r>
            <a:endParaRPr lang="ja-JP" sz="24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3822" y="290689"/>
            <a:ext cx="11390488" cy="533400"/>
          </a:xfrm>
        </p:spPr>
        <p:txBody>
          <a:bodyPr>
            <a:noAutofit/>
          </a:bodyPr>
          <a:lstStyle/>
          <a:p>
            <a:r>
              <a:rPr kumimoji="1" lang="en-US" altLang="ja-JP" b="1" dirty="0"/>
              <a:t>Office </a:t>
            </a:r>
            <a:r>
              <a:rPr kumimoji="1" lang="en-US" altLang="ja-JP" b="1" dirty="0" smtClean="0"/>
              <a:t>365</a:t>
            </a:r>
            <a:r>
              <a:rPr lang="ja-JP" altLang="en-US" b="1" dirty="0" smtClean="0"/>
              <a:t> オンラインサービス</a:t>
            </a:r>
            <a:endParaRPr kumimoji="1"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362803" y="789960"/>
            <a:ext cx="117582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lang="ja-JP" altLang="en-US" sz="22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全教職員</a:t>
            </a:r>
            <a:r>
              <a:rPr lang="ja-JP" altLang="en-US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lang="ja-JP" altLang="en-US" sz="22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学生</a:t>
            </a:r>
            <a:r>
              <a:rPr lang="ja-JP" altLang="en-US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</a:t>
            </a:r>
            <a:r>
              <a:rPr lang="ja-JP" altLang="en-US" sz="22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利用可</a:t>
            </a:r>
            <a:r>
              <a:rPr lang="ja-JP" altLang="en-US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．一定の条件下で</a:t>
            </a:r>
            <a:r>
              <a:rPr lang="ja-JP" altLang="en-US" sz="22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個人所有</a:t>
            </a:r>
            <a:r>
              <a:rPr lang="ja-JP" altLang="en-US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パソコン，タブレット等で利用可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6" y="1818994"/>
            <a:ext cx="1103220" cy="779135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32963" y="1556438"/>
            <a:ext cx="4196176" cy="4460741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3101" y="1312470"/>
            <a:ext cx="351438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</a:t>
            </a:r>
            <a:r>
              <a:rPr lang="ja-JP" altLang="en-US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アプリケーション</a:t>
            </a:r>
            <a:endParaRPr lang="ja-JP" altLang="en-US" sz="22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9154" y="2566767"/>
            <a:ext cx="318964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ワープロ </a:t>
            </a:r>
            <a:r>
              <a:rPr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(Word)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37" y="1805385"/>
            <a:ext cx="1103220" cy="77913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312498" y="2604654"/>
            <a:ext cx="3189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表計算 </a:t>
            </a:r>
            <a:r>
              <a:rPr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(Excel)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74" y="2994734"/>
            <a:ext cx="1103220" cy="77913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94266" y="3829352"/>
            <a:ext cx="2167948" cy="55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プレゼン</a:t>
            </a:r>
            <a:endParaRPr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(PowerPoint)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163" y="2968103"/>
            <a:ext cx="1134891" cy="80150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044592" y="3829351"/>
            <a:ext cx="2174009" cy="55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(Access)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32" y="4371034"/>
            <a:ext cx="1117238" cy="78903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27075" y="5147479"/>
            <a:ext cx="20023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電子メール・予定表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Outlook)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936" y="4374270"/>
            <a:ext cx="1112654" cy="785798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044592" y="5140633"/>
            <a:ext cx="2017032" cy="55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電子ノート</a:t>
            </a:r>
            <a:endParaRPr lang="en-US" altLang="ja-JP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(OneNote)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675481" y="1826096"/>
            <a:ext cx="34081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ja-JP" altLang="en-US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オンラインストレージ</a:t>
            </a:r>
            <a:endParaRPr lang="en-US" altLang="ja-JP" sz="22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US" altLang="ja-JP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OneDrive)</a:t>
            </a:r>
            <a:endParaRPr lang="ja-JP" altLang="en-US" sz="22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548692" y="1572165"/>
            <a:ext cx="7468048" cy="282457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57381" y="1307790"/>
            <a:ext cx="385248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オンラインの </a:t>
            </a:r>
            <a:r>
              <a:rPr lang="en-US" altLang="ja-JP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ICT </a:t>
            </a:r>
            <a:r>
              <a:rPr lang="ja-JP" altLang="en-US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サービス</a:t>
            </a:r>
            <a:endParaRPr lang="ja-JP" altLang="en-US" sz="22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58992" y="2574557"/>
            <a:ext cx="353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テラバイトまで</a:t>
            </a:r>
            <a:endParaRPr kumimoji="1"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チーム内の</a:t>
            </a:r>
            <a:r>
              <a:rPr lang="ja-JP" altLang="en-US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ファイル共有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電子メール</a:t>
            </a:r>
            <a:r>
              <a:rPr kumimoji="1" lang="ja-JP" altLang="en-US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添付</a:t>
            </a:r>
            <a:r>
              <a:rPr kumimoji="1" lang="ja-JP" altLang="en-US" dirty="0" smtClean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にも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937834" y="1802351"/>
            <a:ext cx="407890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ja-JP" altLang="en-US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共同編集，情報共有，掲示</a:t>
            </a:r>
            <a:endParaRPr lang="en-US" altLang="ja-JP" sz="22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US" altLang="ja-JP" sz="22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SharePoint)</a:t>
            </a:r>
            <a:endParaRPr lang="ja-JP" altLang="en-US" sz="22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446937" y="2358632"/>
            <a:ext cx="3360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同一ファイル</a:t>
            </a:r>
            <a:r>
              <a:rPr lang="ja-JP" altLang="en-US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を複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数人で</a:t>
            </a:r>
            <a:r>
              <a:rPr lang="ja-JP" altLang="en-US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同時</a:t>
            </a:r>
            <a:r>
              <a:rPr lang="ja-JP" altLang="en-US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作業</a:t>
            </a:r>
            <a:r>
              <a:rPr lang="ja-JP" altLang="en-US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lang="ja-JP" altLang="en-US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共同編集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</a:p>
          <a:p>
            <a:r>
              <a:rPr kumimoji="1" lang="ja-JP" altLang="en-US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チーム内掲示板の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開設</a:t>
            </a:r>
            <a:endParaRPr kumimoji="1"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チーム内</a:t>
            </a:r>
            <a:r>
              <a:rPr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 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サイト</a:t>
            </a:r>
            <a:r>
              <a:rPr lang="ja-JP" altLang="en-US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の開設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lang="ja-JP" altLang="en-US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情報共有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lang="ja-JP" altLang="en-US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掲示</a:t>
            </a: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122494" y="4754678"/>
            <a:ext cx="65818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□ ビデオ会議（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skype for business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）の機能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□ 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アプリケーションは，一定の条件下で，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sz="20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個人所有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パソコン，タブレットにインストール可能</a:t>
            </a:r>
            <a:endParaRPr lang="en-US" altLang="ja-JP" sz="2000" dirty="0" smtClean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855795" y="3609883"/>
            <a:ext cx="2772263" cy="3674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ja-JP" altLang="en-US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フォーム </a:t>
            </a:r>
            <a:r>
              <a:rPr lang="en-US" altLang="ja-JP" sz="2200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(Form)</a:t>
            </a:r>
            <a:endParaRPr lang="ja-JP" altLang="en-US" sz="22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20414" y="3933285"/>
            <a:ext cx="353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◆ </a:t>
            </a:r>
            <a:r>
              <a:rPr lang="ja-JP" altLang="en-US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情報収集，集計の自動化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テキスト ボックス 120"/>
          <p:cNvSpPr txBox="1"/>
          <p:nvPr/>
        </p:nvSpPr>
        <p:spPr>
          <a:xfrm>
            <a:off x="9395565" y="271624"/>
            <a:ext cx="1983106" cy="4521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で利用</a:t>
            </a:r>
            <a:endParaRPr lang="ja-JP" sz="24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3822" y="290689"/>
            <a:ext cx="11390488" cy="533400"/>
          </a:xfrm>
        </p:spPr>
        <p:txBody>
          <a:bodyPr>
            <a:noAutofit/>
          </a:bodyPr>
          <a:lstStyle/>
          <a:p>
            <a:r>
              <a:rPr kumimoji="1" lang="ja-JP" altLang="en-US" b="1" dirty="0" smtClean="0"/>
              <a:t>全学 </a:t>
            </a:r>
            <a:r>
              <a:rPr kumimoji="1" lang="en-US" altLang="ja-JP" b="1" dirty="0" smtClean="0"/>
              <a:t>BYOD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2819400" y="948035"/>
            <a:ext cx="64008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学生の個人所有の情報通信機器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（ノートパソコン，タブレット，スマートフォンなど）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講義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の場に持ち込むことを奨励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67640" y="251469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2018</a:t>
            </a:r>
            <a:r>
              <a:rPr lang="ja-JP" altLang="en-US" sz="2800" dirty="0" smtClean="0"/>
              <a:t>年度に，全学導入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・セレッソ</a:t>
            </a:r>
            <a:r>
              <a:rPr lang="ja-JP" altLang="en-US" sz="2800" dirty="0"/>
              <a:t>を活用した講義数：　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</a:t>
            </a:r>
            <a:r>
              <a:rPr lang="en-US" altLang="ja-JP" sz="2800" dirty="0" smtClean="0"/>
              <a:t>1400 </a:t>
            </a:r>
            <a:r>
              <a:rPr lang="ja-JP" altLang="en-US" sz="2800" dirty="0"/>
              <a:t>以上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2017</a:t>
            </a:r>
            <a:r>
              <a:rPr lang="ja-JP" altLang="en-US" sz="2800" dirty="0" smtClean="0"/>
              <a:t>年度</a:t>
            </a:r>
            <a:r>
              <a:rPr lang="ja-JP" altLang="en-US" sz="2800" dirty="0"/>
              <a:t>実績）</a:t>
            </a:r>
            <a:endParaRPr lang="en-US" altLang="ja-JP" sz="2800" dirty="0"/>
          </a:p>
        </p:txBody>
      </p:sp>
      <p:sp>
        <p:nvSpPr>
          <p:cNvPr id="31" name="正方形/長方形 30"/>
          <p:cNvSpPr/>
          <p:nvPr/>
        </p:nvSpPr>
        <p:spPr>
          <a:xfrm>
            <a:off x="6013591" y="2272310"/>
            <a:ext cx="6413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BYOD </a:t>
            </a:r>
            <a:r>
              <a:rPr lang="ja-JP" altLang="en-US" sz="2800" dirty="0" smtClean="0"/>
              <a:t>が役出</a:t>
            </a:r>
            <a:r>
              <a:rPr lang="ja-JP" altLang="en-US" sz="2800" dirty="0" err="1" smtClean="0"/>
              <a:t>つ</a:t>
            </a:r>
            <a:r>
              <a:rPr lang="ja-JP" altLang="en-US" sz="2800" dirty="0" smtClean="0"/>
              <a:t>講義の実施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資料のオンライン配布，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確認テストの実施，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ICT</a:t>
            </a:r>
            <a:r>
              <a:rPr lang="ja-JP" altLang="en-US" sz="2800" dirty="0" smtClean="0"/>
              <a:t>を用いた演習，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レスポンでのオンライン出欠など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多数</a:t>
            </a:r>
            <a:endParaRPr lang="en-US" altLang="ja-JP" sz="2800" dirty="0"/>
          </a:p>
        </p:txBody>
      </p:sp>
      <p:sp>
        <p:nvSpPr>
          <p:cNvPr id="32" name="正方形/長方形 31"/>
          <p:cNvSpPr/>
          <p:nvPr/>
        </p:nvSpPr>
        <p:spPr>
          <a:xfrm>
            <a:off x="207151" y="4454521"/>
            <a:ext cx="580644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教育用</a:t>
            </a:r>
            <a:r>
              <a:rPr lang="en-US" altLang="ja-JP" sz="2800" dirty="0" smtClean="0"/>
              <a:t>ICT</a:t>
            </a:r>
            <a:r>
              <a:rPr lang="ja-JP" altLang="en-US" sz="2800" dirty="0" smtClean="0"/>
              <a:t>施設（パソコン室など），</a:t>
            </a:r>
            <a:endParaRPr lang="en-US" altLang="ja-JP" sz="2800" dirty="0" smtClean="0"/>
          </a:p>
          <a:p>
            <a:r>
              <a:rPr lang="en-US" altLang="ja-JP" sz="2800" dirty="0" smtClean="0"/>
              <a:t>BYOD</a:t>
            </a:r>
            <a:r>
              <a:rPr lang="ja-JP" altLang="en-US" sz="2800" dirty="0" err="1" smtClean="0"/>
              <a:t>，</a:t>
            </a:r>
            <a:r>
              <a:rPr lang="ja-JP" altLang="en-US" sz="2800" dirty="0" smtClean="0"/>
              <a:t>学生用貸出パソコンの</a:t>
            </a:r>
            <a:endParaRPr lang="en-US" altLang="ja-JP" sz="2800" dirty="0" smtClean="0"/>
          </a:p>
          <a:p>
            <a:r>
              <a:rPr lang="ja-JP" altLang="en-US" sz="2800" dirty="0" smtClean="0"/>
              <a:t>適切なミックスに</a:t>
            </a:r>
            <a:r>
              <a:rPr lang="ja-JP" altLang="en-US" sz="2800" dirty="0" smtClean="0"/>
              <a:t>移行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1822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情報倫理，情報</a:t>
            </a:r>
            <a:r>
              <a:rPr lang="ja-JP" altLang="en-US" dirty="0" smtClean="0"/>
              <a:t>セキュリティの意識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199568" y="781050"/>
            <a:ext cx="11971566" cy="547454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① 情報倫理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不正アクセスしない，違法コピーしない，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err="1" smtClean="0"/>
              <a:t>SNS</a:t>
            </a:r>
            <a:r>
              <a:rPr lang="ja-JP" altLang="en-US" dirty="0" smtClean="0"/>
              <a:t>等で不適切な言動をしない（どれも当たり前ですね）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② 安全意識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err="1" smtClean="0"/>
              <a:t>SNS</a:t>
            </a:r>
            <a:r>
              <a:rPr lang="ja-JP" altLang="en-US" dirty="0" smtClean="0"/>
              <a:t>はすぐに拡散します．うっかり「全世界に公開」されていることも．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・詐欺サイト，詐欺メールに注意．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③ </a:t>
            </a:r>
            <a:r>
              <a:rPr kumimoji="1" lang="ja-JP" altLang="en-US" dirty="0" smtClean="0"/>
              <a:t>パスワードのマナー（貸し借りしない，簡単なパスワードは不可）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④ セキュリティソフトを使う 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⑤</a:t>
            </a:r>
            <a:r>
              <a:rPr lang="ja-JP" altLang="en-US" dirty="0" smtClean="0"/>
              <a:t>「大学からのお知らせ」はオンラインです．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⑥ </a:t>
            </a:r>
            <a:r>
              <a:rPr lang="en-US" altLang="ja-JP" dirty="0" smtClean="0"/>
              <a:t>Office 365 </a:t>
            </a:r>
            <a:r>
              <a:rPr lang="ja-JP" altLang="en-US" dirty="0" smtClean="0"/>
              <a:t>はオンラインで使えます．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607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EACD123B9D87D4FA9B2DF73135B857C" ma:contentTypeVersion="4" ma:contentTypeDescription="新しいドキュメントを作成します。" ma:contentTypeScope="" ma:versionID="d5b30c0a4064bb566d3565d74d17b0ac">
  <xsd:schema xmlns:xsd="http://www.w3.org/2001/XMLSchema" xmlns:xs="http://www.w3.org/2001/XMLSchema" xmlns:p="http://schemas.microsoft.com/office/2006/metadata/properties" xmlns:ns2="34f616aa-7a13-42ef-b785-e8f22459864b" xmlns:ns3="aab1692f-7224-4739-b8a6-f914847f6897" targetNamespace="http://schemas.microsoft.com/office/2006/metadata/properties" ma:root="true" ma:fieldsID="272301aacbdf0cc9f9a6dd0c9e0de16b" ns2:_="" ns3:_="">
    <xsd:import namespace="34f616aa-7a13-42ef-b785-e8f22459864b"/>
    <xsd:import namespace="aab1692f-7224-4739-b8a6-f914847f68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616aa-7a13-42ef-b785-e8f224598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1692f-7224-4739-b8a6-f914847f6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FD92D-59D6-4E52-BFBC-0C1313B5A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616aa-7a13-42ef-b785-e8f22459864b"/>
    <ds:schemaRef ds:uri="aab1692f-7224-4739-b8a6-f914847f6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9DE032-F659-421B-B3F8-24BEBEF20AE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4f616aa-7a13-42ef-b785-e8f22459864b"/>
    <ds:schemaRef ds:uri="aab1692f-7224-4739-b8a6-f914847f689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E1BF10-EBB3-45B0-BB3F-3DDB9BB3F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676</Words>
  <Application>Microsoft Office PowerPoint</Application>
  <PresentationFormat>ワイド画面</PresentationFormat>
  <Paragraphs>203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HGS明朝B</vt:lpstr>
      <vt:lpstr>HGS明朝E</vt:lpstr>
      <vt:lpstr>ＭＳ Ｐゴシック</vt:lpstr>
      <vt:lpstr>ＭＳ 明朝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福山大学 ICT システムの概要</vt:lpstr>
      <vt:lpstr>福山大学 ICT システム</vt:lpstr>
      <vt:lpstr>ゼルコバ（学生ポータルシステム）</vt:lpstr>
      <vt:lpstr>セレッソ（学修支援システム），レスポン（出欠集計）</vt:lpstr>
      <vt:lpstr>アザレア（ e ラーニング／リメディアル教育システム）</vt:lpstr>
      <vt:lpstr>オンラインでの情報共有，情報伝達等</vt:lpstr>
      <vt:lpstr>Office 365 オンラインサービス</vt:lpstr>
      <vt:lpstr>全学 BYOD</vt:lpstr>
      <vt:lpstr>情報倫理，情報セキュリティの意識</vt:lpstr>
      <vt:lpstr>各自で行っていただくこと</vt:lpstr>
      <vt:lpstr>情報倫理，情報セキュリティを示した冊子等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101</cp:revision>
  <dcterms:created xsi:type="dcterms:W3CDTF">2019-01-30T05:34:28Z</dcterms:created>
  <dcterms:modified xsi:type="dcterms:W3CDTF">2019-03-28T01:22:11Z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0x010100CEACD123B9D87D4FA9B2DF73135B857C</vt:lpwstr>
  </property>
</Properties>
</file>